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438912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684" autoAdjust="0"/>
    <p:restoredTop sz="99691" autoAdjust="0"/>
  </p:normalViewPr>
  <p:slideViewPr>
    <p:cSldViewPr>
      <p:cViewPr>
        <p:scale>
          <a:sx n="40" d="100"/>
          <a:sy n="40" d="100"/>
        </p:scale>
        <p:origin x="2142" y="3354"/>
      </p:cViewPr>
      <p:guideLst>
        <p:guide orient="horz" pos="13824"/>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E00CF9-A8DF-4CED-9416-F67E408B2541}"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00CF9-A8DF-4CED-9416-F67E408B2541}"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11247123"/>
            <a:ext cx="47404018"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11247123"/>
            <a:ext cx="141480542"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00CF9-A8DF-4CED-9416-F67E408B2541}"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00CF9-A8DF-4CED-9416-F67E408B2541}"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6"/>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00CF9-A8DF-4CED-9416-F67E408B2541}"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65542163"/>
            <a:ext cx="9444228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65542163"/>
            <a:ext cx="9444228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E00CF9-A8DF-4CED-9416-F67E408B2541}" type="datetimeFigureOut">
              <a:rPr lang="en-US" smtClean="0"/>
              <a:pPr/>
              <a:t>4/2/2011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757683"/>
            <a:ext cx="3950208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3"/>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3919200"/>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3"/>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3919200"/>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E00CF9-A8DF-4CED-9416-F67E408B2541}" type="datetimeFigureOut">
              <a:rPr lang="en-US" smtClean="0"/>
              <a:pPr/>
              <a:t>4/2/2011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E00CF9-A8DF-4CED-9416-F67E408B2541}" type="datetimeFigureOut">
              <a:rPr lang="en-US" smtClean="0"/>
              <a:pPr/>
              <a:t>4/2/2011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00CF9-A8DF-4CED-9416-F67E408B2541}" type="datetimeFigureOut">
              <a:rPr lang="en-US" smtClean="0"/>
              <a:pPr/>
              <a:t>4/2/2011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747523"/>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3"/>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00CF9-A8DF-4CED-9416-F67E408B2541}" type="datetimeFigureOut">
              <a:rPr lang="en-US" smtClean="0"/>
              <a:pPr/>
              <a:t>4/2/2011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0"/>
            <a:ext cx="2633472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602982" y="34350963"/>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00CF9-A8DF-4CED-9416-F67E408B2541}" type="datetimeFigureOut">
              <a:rPr lang="en-US" smtClean="0"/>
              <a:pPr/>
              <a:t>4/2/2011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23891-DB00-4B3E-B7A2-DC5DCC25D5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10241283"/>
            <a:ext cx="3950208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40680643"/>
            <a:ext cx="1024128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BFE00CF9-A8DF-4CED-9416-F67E408B2541}" type="datetimeFigureOut">
              <a:rPr lang="en-US" smtClean="0"/>
              <a:pPr/>
              <a:t>4/2/2011</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FF123891-DB00-4B3E-B7A2-DC5DCC25D5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jgjgjgj.jpg"/>
          <p:cNvPicPr>
            <a:picLocks noChangeAspect="1"/>
          </p:cNvPicPr>
          <p:nvPr/>
        </p:nvPicPr>
        <p:blipFill>
          <a:blip r:embed="rId2" cstate="print"/>
          <a:stretch>
            <a:fillRect/>
          </a:stretch>
        </p:blipFill>
        <p:spPr>
          <a:xfrm>
            <a:off x="29641800" y="25374600"/>
            <a:ext cx="13786734" cy="10210800"/>
          </a:xfrm>
          <a:prstGeom prst="rect">
            <a:avLst/>
          </a:prstGeom>
        </p:spPr>
      </p:pic>
      <p:pic>
        <p:nvPicPr>
          <p:cNvPr id="75" name="Chart 1"/>
          <p:cNvPicPr>
            <a:picLocks noChangeArrowheads="1"/>
          </p:cNvPicPr>
          <p:nvPr/>
        </p:nvPicPr>
        <p:blipFill>
          <a:blip r:embed="rId3" cstate="print"/>
          <a:srcRect b="-50"/>
          <a:stretch>
            <a:fillRect/>
          </a:stretch>
        </p:blipFill>
        <p:spPr bwMode="auto">
          <a:xfrm>
            <a:off x="15392400" y="34442400"/>
            <a:ext cx="11277600" cy="5715000"/>
          </a:xfrm>
          <a:prstGeom prst="rect">
            <a:avLst/>
          </a:prstGeom>
          <a:noFill/>
          <a:ln w="9525">
            <a:noFill/>
            <a:miter lim="800000"/>
            <a:headEnd/>
            <a:tailEnd/>
          </a:ln>
        </p:spPr>
      </p:pic>
      <p:sp>
        <p:nvSpPr>
          <p:cNvPr id="4" name="TextBox 3"/>
          <p:cNvSpPr txBox="1"/>
          <p:nvPr/>
        </p:nvSpPr>
        <p:spPr>
          <a:xfrm>
            <a:off x="10744200" y="0"/>
            <a:ext cx="20574000" cy="3139321"/>
          </a:xfrm>
          <a:prstGeom prst="rect">
            <a:avLst/>
          </a:prstGeom>
          <a:noFill/>
        </p:spPr>
        <p:txBody>
          <a:bodyPr wrap="square" rtlCol="0">
            <a:spAutoFit/>
          </a:bodyPr>
          <a:lstStyle/>
          <a:p>
            <a:pPr algn="ctr"/>
            <a:r>
              <a:rPr lang="en-US" dirty="0" smtClean="0">
                <a:latin typeface="Comic Sans MS" pitchFamily="66" charset="0"/>
              </a:rPr>
              <a:t>Green  Sea Turtles Up and Down the </a:t>
            </a:r>
            <a:r>
              <a:rPr lang="en-US" dirty="0" err="1" smtClean="0">
                <a:latin typeface="Comic Sans MS" pitchFamily="66" charset="0"/>
              </a:rPr>
              <a:t>Anahulu</a:t>
            </a:r>
            <a:r>
              <a:rPr lang="en-US" dirty="0" smtClean="0">
                <a:latin typeface="Comic Sans MS" pitchFamily="66" charset="0"/>
              </a:rPr>
              <a:t> River</a:t>
            </a:r>
            <a:endParaRPr lang="en-US" dirty="0">
              <a:latin typeface="Comic Sans MS" pitchFamily="66" charset="0"/>
            </a:endParaRPr>
          </a:p>
        </p:txBody>
      </p:sp>
      <p:sp>
        <p:nvSpPr>
          <p:cNvPr id="11265" name="Rectangle 1"/>
          <p:cNvSpPr>
            <a:spLocks noChangeArrowheads="1"/>
          </p:cNvSpPr>
          <p:nvPr/>
        </p:nvSpPr>
        <p:spPr bwMode="auto">
          <a:xfrm>
            <a:off x="533400" y="4356554"/>
            <a:ext cx="14478000" cy="173278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Green turtles (</a:t>
            </a:r>
            <a:r>
              <a:rPr kumimoji="0" lang="en-US" sz="2800" b="0" i="1" u="none" strike="noStrike" cap="none" normalizeH="0" baseline="0" dirty="0" err="1" smtClean="0">
                <a:ln>
                  <a:noFill/>
                </a:ln>
                <a:effectLst/>
                <a:latin typeface="Comic Sans MS" pitchFamily="66" charset="0"/>
                <a:ea typeface="Times New Roman" pitchFamily="18" charset="0"/>
                <a:cs typeface="Arial" pitchFamily="34" charset="0"/>
              </a:rPr>
              <a:t>Chelonia</a:t>
            </a:r>
            <a:r>
              <a:rPr kumimoji="0" lang="en-US" sz="2800" b="0" i="1" u="none" strike="noStrike" cap="none" normalizeH="0" baseline="0" dirty="0" smtClean="0">
                <a:ln>
                  <a:noFill/>
                </a:ln>
                <a:effectLst/>
                <a:latin typeface="Comic Sans MS" pitchFamily="66" charset="0"/>
                <a:ea typeface="Times New Roman" pitchFamily="18" charset="0"/>
                <a:cs typeface="Arial" pitchFamily="34" charset="0"/>
              </a:rPr>
              <a:t> </a:t>
            </a:r>
            <a:r>
              <a:rPr kumimoji="0" lang="en-US" sz="2800" b="0" i="1" u="none" strike="noStrike" cap="none" normalizeH="0" baseline="0" dirty="0" err="1" smtClean="0">
                <a:ln>
                  <a:noFill/>
                </a:ln>
                <a:effectLst/>
                <a:latin typeface="Comic Sans MS" pitchFamily="66" charset="0"/>
                <a:ea typeface="Times New Roman" pitchFamily="18" charset="0"/>
                <a:cs typeface="Arial" pitchFamily="34" charset="0"/>
              </a:rPr>
              <a:t>mydas</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have become very numerous and popular in Hawaii. Tourists flock to see them on the North Shore of Oahu most notably at </a:t>
            </a:r>
            <a:r>
              <a:rPr kumimoji="0" lang="en-US" sz="2800" b="0" i="0" u="none" strike="noStrike" cap="none" normalizeH="0" baseline="0" dirty="0" err="1" smtClean="0">
                <a:ln>
                  <a:noFill/>
                </a:ln>
                <a:effectLst/>
                <a:latin typeface="Comic Sans MS" pitchFamily="66" charset="0"/>
                <a:ea typeface="Times New Roman" pitchFamily="18" charset="0"/>
                <a:cs typeface="Arial" pitchFamily="34" charset="0"/>
              </a:rPr>
              <a:t>Laniakea</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Beach causing traffic congestion and safety concerns. Here we provide preliminary information on what may be some of the densest concentrations of green turtles in the Hawaiian Archipelago outside of seasonal nesting at French Frigate Shoals.</a:t>
            </a:r>
            <a:b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b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a:r>
            <a:b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b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Green turtle movements were monitored by visual counts at the </a:t>
            </a:r>
            <a:r>
              <a:rPr kumimoji="0" lang="en-US" sz="2800" b="0" i="0" u="none" strike="noStrike" cap="none" normalizeH="0" baseline="0" dirty="0" err="1" smtClean="0">
                <a:ln>
                  <a:noFill/>
                </a:ln>
                <a:effectLst/>
                <a:latin typeface="Comic Sans MS" pitchFamily="66" charset="0"/>
                <a:ea typeface="Times New Roman" pitchFamily="18" charset="0"/>
                <a:cs typeface="Arial" pitchFamily="34" charset="0"/>
              </a:rPr>
              <a:t>Anahulu</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River mouth at Haleiwa for a total of 9 evening and 2 morning observation sessions during the months of September and October 2008- a period of almost no surf or rainfall on Oahu's North Shore. During 22 hours of observation 968 green turtle sightings were made moving either upstream or </a:t>
            </a:r>
            <a:r>
              <a:rPr lang="en-US" sz="2800" dirty="0" smtClean="0">
                <a:latin typeface="Comic Sans MS" pitchFamily="66" charset="0"/>
                <a:ea typeface="Times New Roman" pitchFamily="18" charset="0"/>
                <a:cs typeface="Arial" pitchFamily="34" charset="0"/>
              </a:rPr>
              <a:t>downstream (all counts may involves individuals being counted more than once). </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122 (12.6%) were recorded as being juveniles &lt;50 cm, and 87.4% as either sub-adults or adults. The greatest number seen (N=205) was during a morning observation session; most were moving downstream, while 31 were moving upstream. In other instances sightings were not as impressive with as few as 11 turtles observed during a 120 minute evening viewing session. Up to 20 individuals were recorded during a 5-minute period. On average during a 2-hour viewing session 88 individuals were recorded. All turtles appeared in good health, with only 1% being recorded with tumors and 2 with missing fins. One turtle was observed with fishing line and a plastic bobber attached to its fin, but it was moving freely. A total of 26 adult males were identified but no gender breakdown was determined during </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observations. </a:t>
            </a:r>
          </a:p>
          <a:p>
            <a:pPr lvl="0" algn="just" defTabSz="914400" fontAlgn="base">
              <a:spcBef>
                <a:spcPct val="0"/>
              </a:spcBef>
              <a:spcAft>
                <a:spcPct val="0"/>
              </a:spcAft>
            </a:pP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a:r>
            <a:b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b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We </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satellite tagged two of the turtles and confirmed heavy use of the </a:t>
            </a:r>
            <a:r>
              <a:rPr kumimoji="0" lang="en-US" sz="2800" b="0" i="0" u="none" strike="noStrike" cap="none" normalizeH="0" baseline="0" dirty="0" err="1" smtClean="0">
                <a:ln>
                  <a:noFill/>
                </a:ln>
                <a:effectLst/>
                <a:latin typeface="Comic Sans MS" pitchFamily="66" charset="0"/>
                <a:ea typeface="Times New Roman" pitchFamily="18" charset="0"/>
                <a:cs typeface="Arial" pitchFamily="34" charset="0"/>
              </a:rPr>
              <a:t>Anahulu</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River habitat, along with adjacent sea areas of </a:t>
            </a:r>
            <a:r>
              <a:rPr kumimoji="0" lang="en-US" sz="2800" b="0" i="0" u="none" strike="noStrike" cap="none" normalizeH="0" baseline="0" dirty="0" err="1" smtClean="0">
                <a:ln>
                  <a:noFill/>
                </a:ln>
                <a:effectLst/>
                <a:latin typeface="Comic Sans MS" pitchFamily="66" charset="0"/>
                <a:ea typeface="Times New Roman" pitchFamily="18" charset="0"/>
                <a:cs typeface="Arial" pitchFamily="34" charset="0"/>
              </a:rPr>
              <a:t>Kaiaka</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Waialua, and Haleiwa. The tracks clearly showed the turtles moving up and down the river, inland as far as approximately 3 km. A hypothesis for these movements may be related to the safety the river provides, as most predators like large tiger sharks apparently do </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not</a:t>
            </a:r>
            <a:r>
              <a:rPr kumimoji="0" lang="en-US" sz="2800" b="0" i="0" u="none" strike="noStrike" cap="none" normalizeH="0" dirty="0" smtClean="0">
                <a:ln>
                  <a:noFill/>
                </a:ln>
                <a:effectLst/>
                <a:latin typeface="Comic Sans MS" pitchFamily="66" charset="0"/>
                <a:ea typeface="Times New Roman" pitchFamily="18" charset="0"/>
                <a:cs typeface="Arial" pitchFamily="34" charset="0"/>
              </a:rPr>
              <a:t>  </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venture</a:t>
            </a:r>
            <a:r>
              <a:rPr kumimoji="0" lang="en-US" sz="2800" b="0" i="0" u="none" strike="noStrike" cap="none" normalizeH="0" dirty="0" smtClean="0">
                <a:ln>
                  <a:noFill/>
                </a:ln>
                <a:effectLst/>
                <a:latin typeface="Comic Sans MS" pitchFamily="66" charset="0"/>
                <a:ea typeface="Times New Roman" pitchFamily="18" charset="0"/>
                <a:cs typeface="Arial" pitchFamily="34" charset="0"/>
              </a:rPr>
              <a:t> </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up </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the </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river, however other hypotheses</a:t>
            </a:r>
            <a:r>
              <a:rPr kumimoji="0" lang="en-US" sz="2800" b="0" i="0" u="none" strike="noStrike" cap="none" normalizeH="0" dirty="0" smtClean="0">
                <a:ln>
                  <a:noFill/>
                </a:ln>
                <a:effectLst/>
                <a:latin typeface="Comic Sans MS" pitchFamily="66" charset="0"/>
                <a:ea typeface="Times New Roman" pitchFamily="18" charset="0"/>
                <a:cs typeface="Arial" pitchFamily="34" charset="0"/>
              </a:rPr>
              <a:t> appear </a:t>
            </a:r>
            <a:r>
              <a:rPr kumimoji="0" lang="en-US" sz="2800" b="0" i="0" u="none" strike="noStrike" cap="none" normalizeH="0" dirty="0" err="1" smtClean="0">
                <a:ln>
                  <a:noFill/>
                </a:ln>
                <a:effectLst/>
                <a:latin typeface="Comic Sans MS" pitchFamily="66" charset="0"/>
                <a:ea typeface="Times New Roman" pitchFamily="18" charset="0"/>
                <a:cs typeface="Arial" pitchFamily="34" charset="0"/>
              </a:rPr>
              <a:t>plausable</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a:r>
            <a:b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br>
            <a:endParaRPr kumimoji="0" lang="en-US" sz="2800" b="0" i="0" u="none" strike="noStrike" cap="none" normalizeH="0" baseline="0" dirty="0" smtClean="0">
              <a:ln>
                <a:noFill/>
              </a:ln>
              <a:effectLst/>
              <a:latin typeface="Comic Sans MS" pitchFamily="66"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The </a:t>
            </a:r>
            <a:r>
              <a:rPr kumimoji="0" lang="en-US" sz="2800" b="0" i="0" u="none" strike="noStrike" cap="none" normalizeH="0" baseline="0" dirty="0" err="1" smtClean="0">
                <a:ln>
                  <a:noFill/>
                </a:ln>
                <a:effectLst/>
                <a:latin typeface="Comic Sans MS" pitchFamily="66" charset="0"/>
                <a:ea typeface="Times New Roman" pitchFamily="18" charset="0"/>
                <a:cs typeface="Arial" pitchFamily="34" charset="0"/>
              </a:rPr>
              <a:t>Anahulu</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River mouth was observed to be an area of considerable water-based recreational activities including swimming, stand-up, canoe and kayak paddling and fishing. The human activities appeared to have little or no impact on the turtles' movements. Tides and water flow appeared to be greater issues for the turtles. At certain times of the year, and periods of the day, the </a:t>
            </a:r>
            <a:r>
              <a:rPr kumimoji="0" lang="en-US" sz="2800" b="0" i="0" u="none" strike="noStrike" cap="none" normalizeH="0" baseline="0" dirty="0" err="1" smtClean="0">
                <a:ln>
                  <a:noFill/>
                </a:ln>
                <a:effectLst/>
                <a:latin typeface="Comic Sans MS" pitchFamily="66" charset="0"/>
                <a:ea typeface="Times New Roman" pitchFamily="18" charset="0"/>
                <a:cs typeface="Arial" pitchFamily="34" charset="0"/>
              </a:rPr>
              <a:t>Anahulu</a:t>
            </a:r>
            <a:r>
              <a:rPr kumimoji="0" lang="en-US" sz="2800" b="0" i="0" u="none" strike="noStrike" cap="none" normalizeH="0" baseline="0" dirty="0" smtClean="0">
                <a:ln>
                  <a:noFill/>
                </a:ln>
                <a:effectLst/>
                <a:latin typeface="Comic Sans MS" pitchFamily="66" charset="0"/>
                <a:ea typeface="Times New Roman" pitchFamily="18" charset="0"/>
                <a:cs typeface="Arial" pitchFamily="34" charset="0"/>
              </a:rPr>
              <a:t> River mouth may be one of the best and safest areas in all of Hawaii to view turtles in their natural environment. This study documents what may be one of the most significant green turtle resting habitats in the Hawaiian Islands and further monitoring and investigation are highly recommended</a:t>
            </a:r>
            <a:r>
              <a:rPr kumimoji="0" lang="en-US" sz="2800" b="0" i="0" u="none" strike="noStrike" cap="none" normalizeH="0" baseline="0" dirty="0" smtClean="0">
                <a:ln>
                  <a:noFill/>
                </a:ln>
                <a:effectLst/>
                <a:latin typeface="+mj-lt"/>
                <a:ea typeface="Times New Roman" pitchFamily="18" charset="0"/>
                <a:cs typeface="Arial" pitchFamily="34" charset="0"/>
              </a:rPr>
              <a:t>.</a:t>
            </a:r>
            <a:endParaRPr kumimoji="0" lang="en-US" sz="2800" b="0" i="0" u="none" strike="noStrike" cap="none" normalizeH="0" baseline="0" dirty="0" smtClean="0">
              <a:ln>
                <a:noFill/>
              </a:ln>
              <a:effectLst/>
              <a:latin typeface="+mj-lt"/>
              <a:cs typeface="Arial" pitchFamily="34" charset="0"/>
            </a:endParaRPr>
          </a:p>
        </p:txBody>
      </p:sp>
      <p:sp>
        <p:nvSpPr>
          <p:cNvPr id="6" name="TextBox 5"/>
          <p:cNvSpPr txBox="1"/>
          <p:nvPr/>
        </p:nvSpPr>
        <p:spPr>
          <a:xfrm>
            <a:off x="5943600" y="3810000"/>
            <a:ext cx="2514599" cy="707886"/>
          </a:xfrm>
          <a:prstGeom prst="rect">
            <a:avLst/>
          </a:prstGeom>
          <a:noFill/>
        </p:spPr>
        <p:txBody>
          <a:bodyPr wrap="square" rtlCol="0">
            <a:spAutoFit/>
          </a:bodyPr>
          <a:lstStyle/>
          <a:p>
            <a:r>
              <a:rPr lang="en-US" sz="4000" b="1" dirty="0" smtClean="0">
                <a:latin typeface="Comic Sans MS" pitchFamily="66" charset="0"/>
              </a:rPr>
              <a:t>Abstract</a:t>
            </a:r>
            <a:endParaRPr lang="en-US" sz="4000" b="1" dirty="0">
              <a:latin typeface="Comic Sans MS" pitchFamily="66" charset="0"/>
            </a:endParaRPr>
          </a:p>
        </p:txBody>
      </p:sp>
      <p:sp>
        <p:nvSpPr>
          <p:cNvPr id="11267" name="AutoShape 3" descr="http://us.mg2.mail.yahoo.com/ya/download?fid=Turtle%2520stuff&amp;mid=1_38102_ALYMDUwAALv4TNGjTwoQcmbsZTw&amp;pid=2&amp;tnef=&amp;YY=1298245335594&amp;newid=1&amp;clean=0&amp;inline=1"/>
          <p:cNvSpPr>
            <a:spLocks noChangeAspect="1" noChangeArrowheads="1"/>
          </p:cNvSpPr>
          <p:nvPr/>
        </p:nvSpPr>
        <p:spPr bwMode="auto">
          <a:xfrm>
            <a:off x="288925" y="-12992100"/>
            <a:ext cx="37811075" cy="27079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9" name="AutoShape 5" descr="http://us.mg2.mail.yahoo.com/ya/download?fid=Turtle%2520stuff&amp;mid=1_38102_ALYMDUwAALv4TNGjTwoQcmbsZTw&amp;pid=2&amp;tnef=&amp;YY=1298245335594&amp;newid=1&amp;clean=0&amp;inline=1"/>
          <p:cNvSpPr>
            <a:spLocks noChangeAspect="1" noChangeArrowheads="1"/>
          </p:cNvSpPr>
          <p:nvPr/>
        </p:nvSpPr>
        <p:spPr bwMode="auto">
          <a:xfrm>
            <a:off x="288925" y="-12992100"/>
            <a:ext cx="38192075" cy="27079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3" name="AutoShape 9" descr="http://us.mg2.mail.yahoo.com/ya/download?fid=Turtle%2520stuff&amp;mid=1_38102_ALYMDUwAALv4TNGjTwoQcmbsZTw&amp;pid=2&amp;tnef=&amp;YY=1298245335594&amp;newid=1&amp;clean=0&amp;inline=1"/>
          <p:cNvSpPr>
            <a:spLocks noChangeAspect="1" noChangeArrowheads="1"/>
          </p:cNvSpPr>
          <p:nvPr/>
        </p:nvSpPr>
        <p:spPr bwMode="auto">
          <a:xfrm>
            <a:off x="-35509199" y="24546197"/>
            <a:ext cx="18516600" cy="1320137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securedownload.jpg"/>
          <p:cNvPicPr>
            <a:picLocks noChangeAspect="1"/>
          </p:cNvPicPr>
          <p:nvPr/>
        </p:nvPicPr>
        <p:blipFill>
          <a:blip r:embed="rId4" cstate="print"/>
          <a:stretch>
            <a:fillRect/>
          </a:stretch>
        </p:blipFill>
        <p:spPr>
          <a:xfrm>
            <a:off x="30403800" y="17297400"/>
            <a:ext cx="10694737" cy="7620000"/>
          </a:xfrm>
          <a:prstGeom prst="rect">
            <a:avLst/>
          </a:prstGeom>
        </p:spPr>
      </p:pic>
      <p:sp>
        <p:nvSpPr>
          <p:cNvPr id="11275" name="AutoShape 11" descr="http://us.mg2.mail.yahoo.com/ya/download?fid=Turtle%2520stuff&amp;mid=1_34046_ANoMDUwAAX3cTNO%2BDw2dySrINTE&amp;pid=2&amp;tnef=&amp;YY=1298245714960&amp;newid=1&amp;clean=0&amp;inline=1"/>
          <p:cNvSpPr>
            <a:spLocks noChangeAspect="1" noChangeArrowheads="1"/>
          </p:cNvSpPr>
          <p:nvPr/>
        </p:nvSpPr>
        <p:spPr bwMode="auto">
          <a:xfrm>
            <a:off x="288925" y="-12992100"/>
            <a:ext cx="19272250" cy="27079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securedownload.jpg"/>
          <p:cNvPicPr>
            <a:picLocks noChangeAspect="1"/>
          </p:cNvPicPr>
          <p:nvPr/>
        </p:nvPicPr>
        <p:blipFill>
          <a:blip r:embed="rId5" cstate="print"/>
          <a:stretch>
            <a:fillRect/>
          </a:stretch>
        </p:blipFill>
        <p:spPr>
          <a:xfrm>
            <a:off x="15773400" y="4515058"/>
            <a:ext cx="7191375" cy="10115341"/>
          </a:xfrm>
          <a:prstGeom prst="rect">
            <a:avLst/>
          </a:prstGeom>
        </p:spPr>
      </p:pic>
      <p:sp>
        <p:nvSpPr>
          <p:cNvPr id="15" name="Rectangle 14"/>
          <p:cNvSpPr/>
          <p:nvPr/>
        </p:nvSpPr>
        <p:spPr>
          <a:xfrm>
            <a:off x="609600" y="32613600"/>
            <a:ext cx="14478000" cy="3970318"/>
          </a:xfrm>
          <a:prstGeom prst="rect">
            <a:avLst/>
          </a:prstGeom>
        </p:spPr>
        <p:txBody>
          <a:bodyPr wrap="square">
            <a:spAutoFit/>
          </a:bodyPr>
          <a:lstStyle/>
          <a:p>
            <a:r>
              <a:rPr lang="en-US" sz="2800" dirty="0" smtClean="0">
                <a:latin typeface="Comic Sans MS" pitchFamily="66" charset="0"/>
              </a:rPr>
              <a:t>The </a:t>
            </a:r>
            <a:r>
              <a:rPr lang="en-US" sz="2800" dirty="0" err="1" smtClean="0">
                <a:latin typeface="Comic Sans MS" pitchFamily="66" charset="0"/>
              </a:rPr>
              <a:t>Anahulu</a:t>
            </a:r>
            <a:r>
              <a:rPr lang="en-US" sz="2800" dirty="0" smtClean="0">
                <a:latin typeface="Comic Sans MS" pitchFamily="66" charset="0"/>
              </a:rPr>
              <a:t> River</a:t>
            </a:r>
            <a:r>
              <a:rPr lang="en-US" sz="2800" b="1" dirty="0" smtClean="0">
                <a:latin typeface="Comic Sans MS" pitchFamily="66" charset="0"/>
              </a:rPr>
              <a:t> </a:t>
            </a:r>
            <a:r>
              <a:rPr lang="en-US" sz="2800" dirty="0" smtClean="0">
                <a:latin typeface="Comic Sans MS" pitchFamily="66" charset="0"/>
              </a:rPr>
              <a:t>(also called </a:t>
            </a:r>
            <a:r>
              <a:rPr lang="en-US" sz="2800" dirty="0" err="1" smtClean="0">
                <a:latin typeface="Comic Sans MS" pitchFamily="66" charset="0"/>
              </a:rPr>
              <a:t>Anahulu</a:t>
            </a:r>
            <a:r>
              <a:rPr lang="en-US" sz="2800" dirty="0" smtClean="0">
                <a:latin typeface="Comic Sans MS" pitchFamily="66" charset="0"/>
              </a:rPr>
              <a:t> Stream) is the longest watercourse on the island of </a:t>
            </a:r>
            <a:r>
              <a:rPr lang="en-US" sz="2800" dirty="0" err="1" smtClean="0">
                <a:latin typeface="Comic Sans MS" pitchFamily="66" charset="0"/>
              </a:rPr>
              <a:t>O'ahu</a:t>
            </a:r>
            <a:r>
              <a:rPr lang="en-US" sz="2800" dirty="0" smtClean="0">
                <a:latin typeface="Comic Sans MS" pitchFamily="66" charset="0"/>
              </a:rPr>
              <a:t> in Hawai'i.  The Hawaiian meaning of the name is “ten days”.  </a:t>
            </a:r>
            <a:r>
              <a:rPr lang="en-US" sz="2800" dirty="0" err="1" smtClean="0">
                <a:latin typeface="Comic Sans MS" pitchFamily="66" charset="0"/>
              </a:rPr>
              <a:t>Anahulu</a:t>
            </a:r>
            <a:r>
              <a:rPr lang="en-US" sz="2800" dirty="0" smtClean="0">
                <a:latin typeface="Comic Sans MS" pitchFamily="66" charset="0"/>
              </a:rPr>
              <a:t> Stream is formed on the western side of the northern part of the </a:t>
            </a:r>
            <a:r>
              <a:rPr lang="en-US" sz="2800" dirty="0" err="1" smtClean="0">
                <a:latin typeface="Comic Sans MS" pitchFamily="66" charset="0"/>
              </a:rPr>
              <a:t>Koolau</a:t>
            </a:r>
            <a:r>
              <a:rPr lang="en-US" sz="2800" dirty="0" smtClean="0">
                <a:latin typeface="Comic Sans MS" pitchFamily="66" charset="0"/>
              </a:rPr>
              <a:t> Range approximately 7 mi (12 km) northeast of Wahiawa.  It flows west-northwest descending through </a:t>
            </a:r>
            <a:r>
              <a:rPr lang="en-US" sz="2800" dirty="0" err="1" smtClean="0">
                <a:latin typeface="Comic Sans MS" pitchFamily="66" charset="0"/>
              </a:rPr>
              <a:t>Kawailoa</a:t>
            </a:r>
            <a:r>
              <a:rPr lang="en-US" sz="2800" dirty="0" smtClean="0">
                <a:latin typeface="Comic Sans MS" pitchFamily="66" charset="0"/>
              </a:rPr>
              <a:t> Gulch, then empties into the eastern end of Waialua Bay at </a:t>
            </a:r>
            <a:r>
              <a:rPr lang="en-US" sz="2800" dirty="0" err="1" smtClean="0">
                <a:latin typeface="Comic Sans MS" pitchFamily="66" charset="0"/>
              </a:rPr>
              <a:t>Hale'iwa</a:t>
            </a:r>
            <a:r>
              <a:rPr lang="en-US" sz="2800" dirty="0" smtClean="0">
                <a:latin typeface="Comic Sans MS" pitchFamily="66" charset="0"/>
              </a:rPr>
              <a:t>.  Archaeological evidence indicates that the valley of the river near its mouth was the site of ancient Native Hawaiian villages.  The river valley was abandoned but was later repopulated in the early 19th century, partly as the result of a policy by King </a:t>
            </a:r>
            <a:r>
              <a:rPr lang="en-US" sz="2800" dirty="0" err="1" smtClean="0">
                <a:latin typeface="Comic Sans MS" pitchFamily="66" charset="0"/>
              </a:rPr>
              <a:t>Kamehameha</a:t>
            </a:r>
            <a:r>
              <a:rPr lang="en-US" sz="2800" dirty="0" smtClean="0">
                <a:latin typeface="Comic Sans MS" pitchFamily="66" charset="0"/>
              </a:rPr>
              <a:t> I to grow food to support his military expeditions.</a:t>
            </a:r>
            <a:endParaRPr lang="en-US" sz="2800" dirty="0"/>
          </a:p>
        </p:txBody>
      </p:sp>
      <p:pic>
        <p:nvPicPr>
          <p:cNvPr id="16" name="Picture 11"/>
          <p:cNvPicPr>
            <a:picLocks noChangeAspect="1" noChangeArrowheads="1"/>
          </p:cNvPicPr>
          <p:nvPr/>
        </p:nvPicPr>
        <p:blipFill>
          <a:blip r:embed="rId6" cstate="print"/>
          <a:srcRect t="5600" r="-574" b="32794"/>
          <a:stretch>
            <a:fillRect/>
          </a:stretch>
        </p:blipFill>
        <p:spPr bwMode="auto">
          <a:xfrm>
            <a:off x="571501" y="22174201"/>
            <a:ext cx="14211300" cy="8932818"/>
          </a:xfrm>
          <a:prstGeom prst="rect">
            <a:avLst/>
          </a:prstGeom>
          <a:noFill/>
          <a:ln w="9525">
            <a:noFill/>
            <a:miter lim="800000"/>
            <a:headEnd/>
            <a:tailEnd/>
          </a:ln>
        </p:spPr>
      </p:pic>
      <p:sp>
        <p:nvSpPr>
          <p:cNvPr id="17" name="Rectangle 16"/>
          <p:cNvSpPr/>
          <p:nvPr/>
        </p:nvSpPr>
        <p:spPr>
          <a:xfrm>
            <a:off x="29718000" y="9372600"/>
            <a:ext cx="13182600" cy="8377678"/>
          </a:xfrm>
          <a:prstGeom prst="rect">
            <a:avLst/>
          </a:prstGeom>
        </p:spPr>
        <p:txBody>
          <a:bodyPr wrap="square">
            <a:spAutoFit/>
          </a:bodyPr>
          <a:lstStyle/>
          <a:p>
            <a:pPr lvl="0" defTabSz="2455863" fontAlgn="base">
              <a:spcBef>
                <a:spcPct val="20000"/>
              </a:spcBef>
              <a:spcAft>
                <a:spcPct val="0"/>
              </a:spcAft>
            </a:pPr>
            <a:r>
              <a:rPr kumimoji="0" lang="en-US" sz="4000" b="1" i="0" u="none" strike="noStrike" cap="none" normalizeH="0" baseline="0" dirty="0" smtClean="0">
                <a:ln>
                  <a:noFill/>
                </a:ln>
                <a:solidFill>
                  <a:schemeClr val="tx1"/>
                </a:solidFill>
                <a:effectLst/>
                <a:latin typeface="Comic Sans MS" pitchFamily="66" charset="0"/>
              </a:rPr>
              <a:t>Movements – in the Ocean and into the River</a:t>
            </a:r>
          </a:p>
          <a:p>
            <a:pPr lvl="0" defTabSz="2455863" fontAlgn="base">
              <a:spcBef>
                <a:spcPct val="20000"/>
              </a:spcBef>
              <a:spcAft>
                <a:spcPct val="0"/>
              </a:spcAft>
            </a:pPr>
            <a:r>
              <a:rPr kumimoji="0" lang="en-US" sz="2800" b="0" i="0" u="none" strike="noStrike" cap="none" normalizeH="0" baseline="0" dirty="0" smtClean="0">
                <a:ln>
                  <a:noFill/>
                </a:ln>
                <a:solidFill>
                  <a:schemeClr val="tx1"/>
                </a:solidFill>
                <a:effectLst/>
                <a:latin typeface="Comic Sans MS" pitchFamily="66" charset="0"/>
              </a:rPr>
              <a:t>The satellite tag shows the specimen moving up river at least 1.5 kilometers and then moving offshore spending time in </a:t>
            </a:r>
            <a:r>
              <a:rPr kumimoji="0" lang="en-US" sz="2800" b="0" i="0" u="none" strike="noStrike" cap="none" normalizeH="0" baseline="0" dirty="0" err="1" smtClean="0">
                <a:ln>
                  <a:noFill/>
                </a:ln>
                <a:solidFill>
                  <a:schemeClr val="tx1"/>
                </a:solidFill>
                <a:effectLst/>
                <a:latin typeface="Comic Sans MS" pitchFamily="66" charset="0"/>
              </a:rPr>
              <a:t>Kai’aka</a:t>
            </a:r>
            <a:r>
              <a:rPr kumimoji="0" lang="en-US" sz="2800" b="0" i="0" u="none" strike="noStrike" cap="none" normalizeH="0" baseline="0" dirty="0" smtClean="0">
                <a:ln>
                  <a:noFill/>
                </a:ln>
                <a:solidFill>
                  <a:schemeClr val="tx1"/>
                </a:solidFill>
                <a:effectLst/>
                <a:latin typeface="Comic Sans MS" pitchFamily="66" charset="0"/>
              </a:rPr>
              <a:t> and Waialua Bays.  A preliminary analysis of the tag results suggest</a:t>
            </a:r>
            <a:r>
              <a:rPr kumimoji="0" lang="en-US" sz="2800" b="0" i="0" u="none" strike="noStrike" cap="none" normalizeH="0" baseline="0" dirty="0" smtClean="0">
                <a:ln>
                  <a:noFill/>
                </a:ln>
                <a:solidFill>
                  <a:schemeClr val="tx1"/>
                </a:solidFill>
                <a:effectLst/>
                <a:latin typeface="Comic Sans MS" pitchFamily="66" charset="0"/>
              </a:rPr>
              <a:t>:</a:t>
            </a:r>
          </a:p>
          <a:p>
            <a:pPr lvl="0" defTabSz="2455863" fontAlgn="base">
              <a:spcBef>
                <a:spcPct val="20000"/>
              </a:spcBef>
              <a:spcAft>
                <a:spcPct val="0"/>
              </a:spcAft>
            </a:pPr>
            <a:endParaRPr kumimoji="0" lang="en-US" sz="2800" b="0" i="0" u="none" strike="noStrike" cap="none" normalizeH="0" baseline="0" dirty="0" smtClean="0">
              <a:ln>
                <a:noFill/>
              </a:ln>
              <a:solidFill>
                <a:schemeClr val="tx1"/>
              </a:solidFill>
              <a:effectLst/>
              <a:latin typeface="Comic Sans MS" pitchFamily="66" charset="0"/>
            </a:endParaRPr>
          </a:p>
          <a:p>
            <a:pPr lvl="0" defTabSz="2455863" fontAlgn="base">
              <a:spcBef>
                <a:spcPct val="20000"/>
              </a:spcBef>
              <a:spcAft>
                <a:spcPct val="0"/>
              </a:spcAft>
            </a:pPr>
            <a:r>
              <a:rPr kumimoji="0" lang="en-US" sz="2800" b="0" i="0" u="none" strike="noStrike" cap="none" normalizeH="0" baseline="0" dirty="0" smtClean="0">
                <a:ln>
                  <a:noFill/>
                </a:ln>
                <a:solidFill>
                  <a:schemeClr val="tx1"/>
                </a:solidFill>
                <a:effectLst/>
                <a:latin typeface="Comic Sans MS" pitchFamily="66" charset="0"/>
              </a:rPr>
              <a:t>The turtle is highly focused or fixated on the immediate near shore areas of Haleiwa.  No long distance movements have been documented.  Coupled with what we know from visual observations of turtles using the </a:t>
            </a:r>
            <a:r>
              <a:rPr kumimoji="0" lang="en-US" sz="2800" b="0" i="0" u="none" strike="noStrike" cap="none" normalizeH="0" baseline="0" dirty="0" err="1" smtClean="0">
                <a:ln>
                  <a:noFill/>
                </a:ln>
                <a:solidFill>
                  <a:schemeClr val="tx1"/>
                </a:solidFill>
                <a:effectLst/>
                <a:latin typeface="Comic Sans MS" pitchFamily="66" charset="0"/>
              </a:rPr>
              <a:t>Anahulu</a:t>
            </a:r>
            <a:r>
              <a:rPr kumimoji="0" lang="en-US" sz="2800" b="0" i="0" u="none" strike="noStrike" cap="none" normalizeH="0" baseline="0" dirty="0" smtClean="0">
                <a:ln>
                  <a:noFill/>
                </a:ln>
                <a:solidFill>
                  <a:schemeClr val="tx1"/>
                </a:solidFill>
                <a:effectLst/>
                <a:latin typeface="Comic Sans MS" pitchFamily="66" charset="0"/>
              </a:rPr>
              <a:t> River area, the conclusion could be drawn, with some informed opinion, that RT exhibits behavior representative of most of many turtles known to use the area.  That is, going into the river to rest, and foraging in the immediate region of Haleiwa.  Another significant finding is the use of the Haleiwa Small Boat Harbor.  The high accuracy of the Argos position confirms that at time the turtle (hence likely other turtles) enters into the harbor-- like a small boat seeking shelter.  And last, some of the positions for RT are sufficient to say that at times use is made (for resting likely) of river areas well inland up beyond the bridge.</a:t>
            </a:r>
          </a:p>
          <a:p>
            <a:pPr lvl="0" defTabSz="2455863" fontAlgn="base">
              <a:spcBef>
                <a:spcPct val="20000"/>
              </a:spcBef>
              <a:spcAft>
                <a:spcPct val="0"/>
              </a:spcAft>
            </a:pPr>
            <a:endParaRPr kumimoji="0" lang="en-US" sz="2800" b="0" i="0" u="none" strike="noStrike" cap="none" normalizeH="0" baseline="0" dirty="0" smtClean="0">
              <a:ln>
                <a:noFill/>
              </a:ln>
              <a:solidFill>
                <a:schemeClr val="tx1"/>
              </a:solidFill>
              <a:effectLst/>
              <a:latin typeface="Comic Sans MS" pitchFamily="66" charset="0"/>
            </a:endParaRPr>
          </a:p>
        </p:txBody>
      </p:sp>
      <p:pic>
        <p:nvPicPr>
          <p:cNvPr id="18" name="Picture 11" descr="Ray's iphone 301"/>
          <p:cNvPicPr>
            <a:picLocks noChangeAspect="1" noChangeArrowheads="1"/>
          </p:cNvPicPr>
          <p:nvPr/>
        </p:nvPicPr>
        <p:blipFill>
          <a:blip r:embed="rId7" cstate="print"/>
          <a:srcRect/>
          <a:stretch>
            <a:fillRect/>
          </a:stretch>
        </p:blipFill>
        <p:spPr bwMode="auto">
          <a:xfrm>
            <a:off x="8077200" y="36652200"/>
            <a:ext cx="6493117" cy="4343400"/>
          </a:xfrm>
          <a:prstGeom prst="rect">
            <a:avLst/>
          </a:prstGeom>
          <a:noFill/>
        </p:spPr>
      </p:pic>
      <p:pic>
        <p:nvPicPr>
          <p:cNvPr id="19" name="Picture 10" descr="Ray's iphone 021"/>
          <p:cNvPicPr>
            <a:picLocks noChangeAspect="1" noChangeArrowheads="1"/>
          </p:cNvPicPr>
          <p:nvPr/>
        </p:nvPicPr>
        <p:blipFill>
          <a:blip r:embed="rId8" cstate="print"/>
          <a:srcRect/>
          <a:stretch>
            <a:fillRect/>
          </a:stretch>
        </p:blipFill>
        <p:spPr bwMode="auto">
          <a:xfrm>
            <a:off x="508000" y="36671250"/>
            <a:ext cx="5969000" cy="4476750"/>
          </a:xfrm>
          <a:prstGeom prst="rect">
            <a:avLst/>
          </a:prstGeom>
          <a:noFill/>
        </p:spPr>
      </p:pic>
      <p:sp>
        <p:nvSpPr>
          <p:cNvPr id="20" name="Rectangle 19"/>
          <p:cNvSpPr/>
          <p:nvPr/>
        </p:nvSpPr>
        <p:spPr>
          <a:xfrm>
            <a:off x="0" y="42748200"/>
            <a:ext cx="43891200" cy="954107"/>
          </a:xfrm>
          <a:prstGeom prst="rect">
            <a:avLst/>
          </a:prstGeom>
        </p:spPr>
        <p:txBody>
          <a:bodyPr wrap="square">
            <a:spAutoFit/>
          </a:bodyPr>
          <a:lstStyle/>
          <a:p>
            <a:pPr defTabSz="2455863"/>
            <a:r>
              <a:rPr lang="en-US" sz="2800" dirty="0" smtClean="0">
                <a:latin typeface="Comic Sans MS" pitchFamily="66" charset="0"/>
              </a:rPr>
              <a:t>Acknowledgments</a:t>
            </a:r>
          </a:p>
          <a:p>
            <a:pPr defTabSz="2455863"/>
            <a:r>
              <a:rPr lang="en-US" sz="2800" dirty="0" smtClean="0">
                <a:latin typeface="Comic Sans MS" pitchFamily="66" charset="0"/>
              </a:rPr>
              <a:t>Mr. Rob O’Conner for printing my presentation, to Ms. Zoe Clarke (my sister) for helping recording data when I could not, and to Mr. Ray Clarke (my dad) for helping me complete this project.</a:t>
            </a:r>
            <a:endParaRPr lang="en-US" sz="2800" dirty="0">
              <a:latin typeface="Comic Sans MS" pitchFamily="66" charset="0"/>
            </a:endParaRPr>
          </a:p>
        </p:txBody>
      </p:sp>
      <p:pic>
        <p:nvPicPr>
          <p:cNvPr id="21" name="Picture 4" descr="Ray's iphone 360"/>
          <p:cNvPicPr>
            <a:picLocks noChangeAspect="1" noChangeArrowheads="1"/>
          </p:cNvPicPr>
          <p:nvPr/>
        </p:nvPicPr>
        <p:blipFill>
          <a:blip r:embed="rId9" cstate="print"/>
          <a:srcRect/>
          <a:stretch>
            <a:fillRect/>
          </a:stretch>
        </p:blipFill>
        <p:spPr bwMode="auto">
          <a:xfrm>
            <a:off x="21945599" y="19354800"/>
            <a:ext cx="7885059" cy="5055146"/>
          </a:xfrm>
          <a:prstGeom prst="rect">
            <a:avLst/>
          </a:prstGeom>
          <a:noFill/>
        </p:spPr>
      </p:pic>
      <p:pic>
        <p:nvPicPr>
          <p:cNvPr id="22" name="Picture 6" descr="Ray's iphone 037"/>
          <p:cNvPicPr>
            <a:picLocks noChangeAspect="1" noChangeArrowheads="1"/>
          </p:cNvPicPr>
          <p:nvPr/>
        </p:nvPicPr>
        <p:blipFill>
          <a:blip r:embed="rId10" cstate="print"/>
          <a:srcRect/>
          <a:stretch>
            <a:fillRect/>
          </a:stretch>
        </p:blipFill>
        <p:spPr bwMode="auto">
          <a:xfrm>
            <a:off x="23393400" y="4495800"/>
            <a:ext cx="5562600" cy="4338828"/>
          </a:xfrm>
          <a:prstGeom prst="rect">
            <a:avLst/>
          </a:prstGeom>
          <a:noFill/>
        </p:spPr>
      </p:pic>
      <p:sp>
        <p:nvSpPr>
          <p:cNvPr id="23" name="Rectangle 22"/>
          <p:cNvSpPr/>
          <p:nvPr/>
        </p:nvSpPr>
        <p:spPr>
          <a:xfrm>
            <a:off x="15468600" y="15773400"/>
            <a:ext cx="6324600" cy="11726287"/>
          </a:xfrm>
          <a:prstGeom prst="rect">
            <a:avLst/>
          </a:prstGeom>
        </p:spPr>
        <p:txBody>
          <a:bodyPr wrap="square">
            <a:spAutoFit/>
          </a:bodyPr>
          <a:lstStyle/>
          <a:p>
            <a:r>
              <a:rPr lang="en-US" sz="2800" dirty="0" smtClean="0">
                <a:latin typeface="Comic Sans MS" pitchFamily="66" charset="0"/>
              </a:rPr>
              <a:t>There may be some interference in the </a:t>
            </a:r>
            <a:r>
              <a:rPr lang="en-US" sz="2800" dirty="0" err="1" smtClean="0">
                <a:latin typeface="Comic Sans MS" pitchFamily="66" charset="0"/>
              </a:rPr>
              <a:t>Anahulu</a:t>
            </a:r>
            <a:r>
              <a:rPr lang="en-US" sz="2800" dirty="0" smtClean="0">
                <a:latin typeface="Comic Sans MS" pitchFamily="66" charset="0"/>
              </a:rPr>
              <a:t> River mouth for the turtles, since there are many people that use the river for physical and recreational activities.  There are a lot of people on stand up paddleboards that use that area to launch and they seems to like to use the calm waters of the river.  Kayak and Hawaiian canoes will move in and out of the river.  And there are always lots of fishers using the channel and the river mouth entrance.  Although some turtles appear to get frightened, they will pause or hover in deeper water then return to continue upriver.  We believe the turtles may linger in the bay and wait for a calm time in the river mouth.  The turtles may get annoyed, since this has been their turf they seem to be persistent at moving in and out of the river.  But other than being an annoyance, we believe it really doesn’t matter, since they come and go anyways.</a:t>
            </a:r>
            <a:endParaRPr lang="en-US" sz="2800" dirty="0">
              <a:latin typeface="Comic Sans MS" pitchFamily="66" charset="0"/>
            </a:endParaRPr>
          </a:p>
        </p:txBody>
      </p:sp>
      <p:pic>
        <p:nvPicPr>
          <p:cNvPr id="79" name="Picture 78" descr="securedownload.jpg"/>
          <p:cNvPicPr>
            <a:picLocks noChangeAspect="1"/>
          </p:cNvPicPr>
          <p:nvPr/>
        </p:nvPicPr>
        <p:blipFill>
          <a:blip r:embed="rId11" cstate="print"/>
          <a:stretch>
            <a:fillRect/>
          </a:stretch>
        </p:blipFill>
        <p:spPr>
          <a:xfrm>
            <a:off x="23240999" y="10896600"/>
            <a:ext cx="6031735" cy="6858000"/>
          </a:xfrm>
          <a:prstGeom prst="rect">
            <a:avLst/>
          </a:prstGeom>
        </p:spPr>
      </p:pic>
      <p:sp>
        <p:nvSpPr>
          <p:cNvPr id="81" name="TextBox 80"/>
          <p:cNvSpPr txBox="1"/>
          <p:nvPr/>
        </p:nvSpPr>
        <p:spPr>
          <a:xfrm>
            <a:off x="34518600" y="3810000"/>
            <a:ext cx="3962400" cy="707886"/>
          </a:xfrm>
          <a:prstGeom prst="rect">
            <a:avLst/>
          </a:prstGeom>
          <a:noFill/>
        </p:spPr>
        <p:txBody>
          <a:bodyPr wrap="square" rtlCol="0">
            <a:spAutoFit/>
          </a:bodyPr>
          <a:lstStyle/>
          <a:p>
            <a:r>
              <a:rPr lang="en-US" sz="4000" b="1" dirty="0" smtClean="0"/>
              <a:t>Satellite Tagging</a:t>
            </a:r>
            <a:endParaRPr lang="en-US" sz="4000" b="1" dirty="0"/>
          </a:p>
        </p:txBody>
      </p:sp>
      <p:sp>
        <p:nvSpPr>
          <p:cNvPr id="82" name="Rectangle 81"/>
          <p:cNvSpPr/>
          <p:nvPr/>
        </p:nvSpPr>
        <p:spPr>
          <a:xfrm>
            <a:off x="15392400" y="27127200"/>
            <a:ext cx="14630400" cy="8217634"/>
          </a:xfrm>
          <a:prstGeom prst="rect">
            <a:avLst/>
          </a:prstGeom>
        </p:spPr>
        <p:txBody>
          <a:bodyPr wrap="square">
            <a:spAutoFit/>
          </a:bodyPr>
          <a:lstStyle/>
          <a:p>
            <a:r>
              <a:rPr lang="en-US" sz="2800" b="1" dirty="0" smtClean="0">
                <a:latin typeface="Comic Sans MS" pitchFamily="66" charset="0"/>
              </a:rPr>
              <a:t>Observation Methods</a:t>
            </a:r>
            <a:r>
              <a:rPr lang="en-US" sz="2800" dirty="0" smtClean="0">
                <a:latin typeface="Comic Sans MS" pitchFamily="66" charset="0"/>
              </a:rPr>
              <a:t> </a:t>
            </a:r>
            <a:r>
              <a:rPr lang="en-US" sz="2400" dirty="0" smtClean="0">
                <a:latin typeface="Comic Sans MS" pitchFamily="66" charset="0"/>
              </a:rPr>
              <a:t>- </a:t>
            </a:r>
            <a:r>
              <a:rPr lang="en-US" sz="2800" dirty="0" smtClean="0">
                <a:latin typeface="Comic Sans MS" pitchFamily="66" charset="0"/>
              </a:rPr>
              <a:t>Determining the species of a turtle while in the water can be relatively easy with some experience and clear water.  Accurately determining turtles’ sizes and their sex proved more difficult. We recorded time of day and divided observation periods into 5 minute periods or bins – with turtles going either in or out recorded in each 5 minute bin.  Each observation session was either evening or morning – when turtles were coming in or out of the stream.  Turtle sightings were also divided into size classes --between small – or those under 45 cm and those above – and these were called medium or large.  Medium were considered sub-adult and large adult – but no distinction was recorded.  Adult male turtles have a tail larger than their flippers and if these were seen it was recorded also.  Finally, turtles may have tumors on their flippers, mouth or head – if these were clearly seen – then those were recorded also. We typically collected data by sitting on a seawall overlooking the stream, and wearing polarized glasses to reduce any glare on the water.  Most evening sessions began in full sunlight and ended when we could not see turtles because of darkness – though flashlights were used to help determine turtle size.  In all instances – turtles were still coming up river in the dark when we left and down river when we arrived in the morning.  </a:t>
            </a:r>
          </a:p>
          <a:p>
            <a:r>
              <a:rPr lang="en-US" sz="2400" dirty="0" smtClean="0">
                <a:latin typeface="Comic Sans MS" pitchFamily="66" charset="0"/>
              </a:rPr>
              <a:t> </a:t>
            </a:r>
          </a:p>
          <a:p>
            <a:pPr defTabSz="2455863"/>
            <a:endParaRPr lang="en-US" sz="2800" dirty="0">
              <a:latin typeface="Comic Sans MS" pitchFamily="66" charset="0"/>
            </a:endParaRPr>
          </a:p>
        </p:txBody>
      </p:sp>
      <p:sp>
        <p:nvSpPr>
          <p:cNvPr id="45" name="TextBox 44"/>
          <p:cNvSpPr txBox="1"/>
          <p:nvPr/>
        </p:nvSpPr>
        <p:spPr>
          <a:xfrm>
            <a:off x="13639800" y="2743200"/>
            <a:ext cx="13944600" cy="1600438"/>
          </a:xfrm>
          <a:prstGeom prst="rect">
            <a:avLst/>
          </a:prstGeom>
          <a:noFill/>
        </p:spPr>
        <p:txBody>
          <a:bodyPr wrap="square" rtlCol="0">
            <a:spAutoFit/>
          </a:bodyPr>
          <a:lstStyle/>
          <a:p>
            <a:pPr algn="ctr"/>
            <a:r>
              <a:rPr lang="en-US" sz="5400" dirty="0" smtClean="0"/>
              <a:t>David </a:t>
            </a:r>
            <a:r>
              <a:rPr lang="en-US" sz="5400" dirty="0" smtClean="0"/>
              <a:t>L. Clarke</a:t>
            </a:r>
            <a:r>
              <a:rPr lang="en-US" sz="5400" baseline="30000" dirty="0" smtClean="0"/>
              <a:t>1</a:t>
            </a:r>
            <a:r>
              <a:rPr lang="en-US" sz="5400" dirty="0" smtClean="0"/>
              <a:t>, George Balazs</a:t>
            </a:r>
            <a:r>
              <a:rPr lang="en-US" sz="5400" baseline="30000" dirty="0" smtClean="0"/>
              <a:t>2</a:t>
            </a:r>
            <a:r>
              <a:rPr lang="en-US" sz="5400" dirty="0" smtClean="0"/>
              <a:t>, </a:t>
            </a:r>
            <a:r>
              <a:rPr lang="en-US" sz="5400" dirty="0" smtClean="0"/>
              <a:t>Stacy </a:t>
            </a:r>
            <a:r>
              <a:rPr lang="en-US" sz="5400" dirty="0" smtClean="0"/>
              <a:t>Hargrove</a:t>
            </a:r>
            <a:r>
              <a:rPr lang="en-US" sz="5400" baseline="30000" dirty="0" smtClean="0"/>
              <a:t>2</a:t>
            </a:r>
            <a:r>
              <a:rPr lang="en-US" sz="5400" dirty="0" smtClean="0"/>
              <a:t> </a:t>
            </a:r>
          </a:p>
          <a:p>
            <a:endParaRPr lang="en-US" sz="4400" dirty="0"/>
          </a:p>
        </p:txBody>
      </p:sp>
      <p:sp>
        <p:nvSpPr>
          <p:cNvPr id="47" name="TextBox 46"/>
          <p:cNvSpPr txBox="1"/>
          <p:nvPr/>
        </p:nvSpPr>
        <p:spPr>
          <a:xfrm>
            <a:off x="15240000" y="14706600"/>
            <a:ext cx="7467600" cy="830997"/>
          </a:xfrm>
          <a:prstGeom prst="rect">
            <a:avLst/>
          </a:prstGeom>
          <a:noFill/>
        </p:spPr>
        <p:txBody>
          <a:bodyPr wrap="square" rtlCol="0">
            <a:spAutoFit/>
          </a:bodyPr>
          <a:lstStyle/>
          <a:p>
            <a:r>
              <a:rPr lang="en-US" sz="2400" b="1" dirty="0" smtClean="0">
                <a:latin typeface="Comic Sans MS" pitchFamily="66" charset="0"/>
              </a:rPr>
              <a:t>Figure 4.</a:t>
            </a:r>
          </a:p>
          <a:p>
            <a:r>
              <a:rPr lang="en-US" sz="2400" b="1" dirty="0" smtClean="0">
                <a:latin typeface="Comic Sans MS" pitchFamily="66" charset="0"/>
              </a:rPr>
              <a:t>Aerial view of </a:t>
            </a:r>
            <a:r>
              <a:rPr lang="en-US" sz="2400" b="1" dirty="0" err="1" smtClean="0">
                <a:latin typeface="Comic Sans MS" pitchFamily="66" charset="0"/>
              </a:rPr>
              <a:t>Anahulu</a:t>
            </a:r>
            <a:r>
              <a:rPr lang="en-US" sz="2400" b="1" dirty="0" smtClean="0">
                <a:latin typeface="Comic Sans MS" pitchFamily="66" charset="0"/>
              </a:rPr>
              <a:t> River mouth</a:t>
            </a:r>
            <a:endParaRPr lang="en-US" sz="2400" b="1" dirty="0">
              <a:latin typeface="Comic Sans MS" pitchFamily="66" charset="0"/>
            </a:endParaRPr>
          </a:p>
        </p:txBody>
      </p:sp>
      <p:sp>
        <p:nvSpPr>
          <p:cNvPr id="51" name="TextBox 50"/>
          <p:cNvSpPr txBox="1"/>
          <p:nvPr/>
        </p:nvSpPr>
        <p:spPr>
          <a:xfrm>
            <a:off x="23088600" y="17983200"/>
            <a:ext cx="5638800" cy="954107"/>
          </a:xfrm>
          <a:prstGeom prst="rect">
            <a:avLst/>
          </a:prstGeom>
          <a:noFill/>
        </p:spPr>
        <p:txBody>
          <a:bodyPr wrap="square" rtlCol="0">
            <a:spAutoFit/>
          </a:bodyPr>
          <a:lstStyle/>
          <a:p>
            <a:r>
              <a:rPr lang="en-US" sz="2800" b="1" dirty="0" smtClean="0">
                <a:latin typeface="Comic Sans MS" pitchFamily="66" charset="0"/>
              </a:rPr>
              <a:t>Figure </a:t>
            </a:r>
            <a:r>
              <a:rPr lang="en-US" sz="2800" b="1" dirty="0" smtClean="0">
                <a:latin typeface="Comic Sans MS" pitchFamily="66" charset="0"/>
              </a:rPr>
              <a:t>6. Historic view </a:t>
            </a:r>
            <a:r>
              <a:rPr lang="en-US" sz="2800" b="1" dirty="0" smtClean="0">
                <a:latin typeface="Comic Sans MS" pitchFamily="66" charset="0"/>
              </a:rPr>
              <a:t>on the </a:t>
            </a:r>
            <a:r>
              <a:rPr lang="en-US" sz="2800" b="1" dirty="0" err="1" smtClean="0">
                <a:latin typeface="Comic Sans MS" pitchFamily="66" charset="0"/>
              </a:rPr>
              <a:t>Anahulu</a:t>
            </a:r>
            <a:r>
              <a:rPr lang="en-US" sz="2800" b="1" dirty="0" smtClean="0">
                <a:latin typeface="Comic Sans MS" pitchFamily="66" charset="0"/>
              </a:rPr>
              <a:t> river.</a:t>
            </a:r>
            <a:endParaRPr lang="en-US" sz="2800" b="1" dirty="0">
              <a:latin typeface="Comic Sans MS" pitchFamily="66" charset="0"/>
            </a:endParaRPr>
          </a:p>
        </p:txBody>
      </p:sp>
      <p:sp>
        <p:nvSpPr>
          <p:cNvPr id="52" name="TextBox 51"/>
          <p:cNvSpPr txBox="1"/>
          <p:nvPr/>
        </p:nvSpPr>
        <p:spPr>
          <a:xfrm>
            <a:off x="23164800" y="8991600"/>
            <a:ext cx="6324600" cy="954107"/>
          </a:xfrm>
          <a:prstGeom prst="rect">
            <a:avLst/>
          </a:prstGeom>
          <a:noFill/>
        </p:spPr>
        <p:txBody>
          <a:bodyPr wrap="square" rtlCol="0">
            <a:spAutoFit/>
          </a:bodyPr>
          <a:lstStyle/>
          <a:p>
            <a:r>
              <a:rPr lang="en-US" sz="2800" b="1" dirty="0" smtClean="0">
                <a:latin typeface="Comic Sans MS" pitchFamily="66" charset="0"/>
              </a:rPr>
              <a:t>Figure </a:t>
            </a:r>
            <a:r>
              <a:rPr lang="en-US" sz="2800" b="1" dirty="0" smtClean="0">
                <a:latin typeface="Comic Sans MS" pitchFamily="66" charset="0"/>
              </a:rPr>
              <a:t>5.</a:t>
            </a:r>
            <a:r>
              <a:rPr lang="en-US" sz="2800" b="1" dirty="0" smtClean="0">
                <a:latin typeface="Comic Sans MS" pitchFamily="66" charset="0"/>
              </a:rPr>
              <a:t> C</a:t>
            </a:r>
            <a:r>
              <a:rPr lang="en-US" sz="2800" b="1" dirty="0" smtClean="0">
                <a:latin typeface="Comic Sans MS" pitchFamily="66" charset="0"/>
              </a:rPr>
              <a:t>onstant human activity </a:t>
            </a:r>
            <a:r>
              <a:rPr lang="en-US" sz="2800" b="1" dirty="0" smtClean="0">
                <a:latin typeface="Comic Sans MS" pitchFamily="66" charset="0"/>
              </a:rPr>
              <a:t>at river mouth during </a:t>
            </a:r>
            <a:r>
              <a:rPr lang="en-US" sz="2800" b="1" dirty="0" smtClean="0">
                <a:latin typeface="Comic Sans MS" pitchFamily="66" charset="0"/>
              </a:rPr>
              <a:t>day light</a:t>
            </a:r>
            <a:r>
              <a:rPr lang="en-US" sz="2800" b="1" dirty="0" smtClean="0">
                <a:latin typeface="Comic Sans MS" pitchFamily="66" charset="0"/>
              </a:rPr>
              <a:t>.</a:t>
            </a:r>
            <a:endParaRPr lang="en-US" sz="2800" b="1" dirty="0">
              <a:latin typeface="Comic Sans MS" pitchFamily="66" charset="0"/>
            </a:endParaRPr>
          </a:p>
        </p:txBody>
      </p:sp>
      <p:sp>
        <p:nvSpPr>
          <p:cNvPr id="53" name="TextBox 52"/>
          <p:cNvSpPr txBox="1"/>
          <p:nvPr/>
        </p:nvSpPr>
        <p:spPr>
          <a:xfrm>
            <a:off x="0" y="41300400"/>
            <a:ext cx="6172200" cy="1200329"/>
          </a:xfrm>
          <a:prstGeom prst="rect">
            <a:avLst/>
          </a:prstGeom>
          <a:noFill/>
        </p:spPr>
        <p:txBody>
          <a:bodyPr wrap="square" rtlCol="0">
            <a:spAutoFit/>
          </a:bodyPr>
          <a:lstStyle/>
          <a:p>
            <a:r>
              <a:rPr lang="en-US" sz="2400" b="1" dirty="0" smtClean="0"/>
              <a:t>Figure 2.</a:t>
            </a:r>
          </a:p>
          <a:p>
            <a:r>
              <a:rPr lang="en-US" sz="2400" b="1" dirty="0" smtClean="0"/>
              <a:t>River mouth is narrow, resulting in a high density of turtles at one time.</a:t>
            </a:r>
            <a:endParaRPr lang="en-US" sz="2400" b="1" dirty="0"/>
          </a:p>
        </p:txBody>
      </p:sp>
      <p:cxnSp>
        <p:nvCxnSpPr>
          <p:cNvPr id="56" name="Straight Connector 55"/>
          <p:cNvCxnSpPr/>
          <p:nvPr/>
        </p:nvCxnSpPr>
        <p:spPr>
          <a:xfrm>
            <a:off x="0" y="42748200"/>
            <a:ext cx="43891200" cy="0"/>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7924800" y="41376600"/>
            <a:ext cx="6781800" cy="1200329"/>
          </a:xfrm>
          <a:prstGeom prst="rect">
            <a:avLst/>
          </a:prstGeom>
          <a:noFill/>
        </p:spPr>
        <p:txBody>
          <a:bodyPr wrap="square" rtlCol="0">
            <a:spAutoFit/>
          </a:bodyPr>
          <a:lstStyle/>
          <a:p>
            <a:r>
              <a:rPr lang="en-US" sz="2400" b="1" dirty="0" smtClean="0">
                <a:latin typeface="Comic Sans MS" pitchFamily="66" charset="0"/>
              </a:rPr>
              <a:t>Figure 3.</a:t>
            </a:r>
          </a:p>
          <a:p>
            <a:r>
              <a:rPr lang="en-US" sz="2400" b="1" dirty="0" smtClean="0">
                <a:latin typeface="Comic Sans MS" pitchFamily="66" charset="0"/>
              </a:rPr>
              <a:t>View of river mouth with the water clarity at its best.</a:t>
            </a:r>
            <a:endParaRPr lang="en-US" sz="2400" b="1" dirty="0">
              <a:latin typeface="Comic Sans MS" pitchFamily="66" charset="0"/>
            </a:endParaRPr>
          </a:p>
        </p:txBody>
      </p:sp>
      <p:sp>
        <p:nvSpPr>
          <p:cNvPr id="60" name="TextBox 59"/>
          <p:cNvSpPr txBox="1"/>
          <p:nvPr/>
        </p:nvSpPr>
        <p:spPr>
          <a:xfrm>
            <a:off x="1600200" y="31318201"/>
            <a:ext cx="13030200" cy="523220"/>
          </a:xfrm>
          <a:prstGeom prst="rect">
            <a:avLst/>
          </a:prstGeom>
          <a:noFill/>
        </p:spPr>
        <p:txBody>
          <a:bodyPr wrap="square" rtlCol="0">
            <a:spAutoFit/>
          </a:bodyPr>
          <a:lstStyle/>
          <a:p>
            <a:r>
              <a:rPr lang="en-US" sz="2800" dirty="0" smtClean="0">
                <a:latin typeface="Comic Sans MS" pitchFamily="66" charset="0"/>
              </a:rPr>
              <a:t>Figure 1</a:t>
            </a:r>
            <a:r>
              <a:rPr lang="en-US" sz="2800" dirty="0" smtClean="0">
                <a:latin typeface="Comic Sans MS" pitchFamily="66" charset="0"/>
              </a:rPr>
              <a:t>. </a:t>
            </a:r>
            <a:r>
              <a:rPr lang="en-US" sz="2800" dirty="0" err="1" smtClean="0">
                <a:latin typeface="Comic Sans MS" pitchFamily="66" charset="0"/>
              </a:rPr>
              <a:t>Anahulu</a:t>
            </a:r>
            <a:r>
              <a:rPr lang="en-US" sz="2800" dirty="0" smtClean="0">
                <a:latin typeface="Comic Sans MS" pitchFamily="66" charset="0"/>
              </a:rPr>
              <a:t> River  watershed flowing toward Haleiwa Bay  </a:t>
            </a:r>
            <a:endParaRPr lang="en-US" sz="2800" dirty="0">
              <a:latin typeface="Comic Sans MS" pitchFamily="66" charset="0"/>
            </a:endParaRPr>
          </a:p>
        </p:txBody>
      </p:sp>
      <p:sp>
        <p:nvSpPr>
          <p:cNvPr id="62" name="TextBox 61"/>
          <p:cNvSpPr txBox="1"/>
          <p:nvPr/>
        </p:nvSpPr>
        <p:spPr>
          <a:xfrm>
            <a:off x="22250400" y="24688800"/>
            <a:ext cx="6477000" cy="1815882"/>
          </a:xfrm>
          <a:prstGeom prst="rect">
            <a:avLst/>
          </a:prstGeom>
          <a:noFill/>
        </p:spPr>
        <p:txBody>
          <a:bodyPr wrap="square" rtlCol="0">
            <a:spAutoFit/>
          </a:bodyPr>
          <a:lstStyle/>
          <a:p>
            <a:r>
              <a:rPr lang="en-US" sz="2800" b="1" dirty="0" smtClean="0">
                <a:latin typeface="Comic Sans MS" pitchFamily="66" charset="0"/>
              </a:rPr>
              <a:t>Figure 7. Paddlers entering the river. </a:t>
            </a:r>
            <a:r>
              <a:rPr lang="en-US" sz="2800" b="1" dirty="0" smtClean="0">
                <a:latin typeface="Comic Sans MS" pitchFamily="66" charset="0"/>
              </a:rPr>
              <a:t>They</a:t>
            </a:r>
            <a:r>
              <a:rPr lang="en-US" sz="2800" b="1" dirty="0" smtClean="0">
                <a:latin typeface="Comic Sans MS" pitchFamily="66" charset="0"/>
              </a:rPr>
              <a:t> </a:t>
            </a:r>
            <a:r>
              <a:rPr lang="en-US" sz="2800" b="1" dirty="0" smtClean="0">
                <a:latin typeface="Comic Sans MS" pitchFamily="66" charset="0"/>
              </a:rPr>
              <a:t>do not realize they are paddling right on top of </a:t>
            </a:r>
            <a:r>
              <a:rPr lang="en-US" sz="2800" b="1" dirty="0" smtClean="0">
                <a:latin typeface="Comic Sans MS" pitchFamily="66" charset="0"/>
              </a:rPr>
              <a:t>several</a:t>
            </a:r>
            <a:r>
              <a:rPr lang="en-US" sz="2800" b="1" dirty="0" smtClean="0">
                <a:latin typeface="Comic Sans MS" pitchFamily="66" charset="0"/>
              </a:rPr>
              <a:t> turtles into the river.</a:t>
            </a:r>
            <a:endParaRPr lang="en-US" sz="2800" b="1" dirty="0">
              <a:latin typeface="Comic Sans MS" pitchFamily="66" charset="0"/>
            </a:endParaRPr>
          </a:p>
        </p:txBody>
      </p:sp>
      <p:sp>
        <p:nvSpPr>
          <p:cNvPr id="68" name="TextBox 67"/>
          <p:cNvSpPr txBox="1"/>
          <p:nvPr/>
        </p:nvSpPr>
        <p:spPr>
          <a:xfrm>
            <a:off x="33070800" y="25069800"/>
            <a:ext cx="4648200" cy="461665"/>
          </a:xfrm>
          <a:prstGeom prst="rect">
            <a:avLst/>
          </a:prstGeom>
          <a:noFill/>
        </p:spPr>
        <p:txBody>
          <a:bodyPr wrap="square" rtlCol="0">
            <a:spAutoFit/>
          </a:bodyPr>
          <a:lstStyle/>
          <a:p>
            <a:r>
              <a:rPr lang="en-US" sz="2400" b="1" dirty="0" smtClean="0"/>
              <a:t>Figure </a:t>
            </a:r>
            <a:r>
              <a:rPr lang="en-US" sz="2400" b="1" dirty="0" smtClean="0"/>
              <a:t>9. Tracking </a:t>
            </a:r>
            <a:r>
              <a:rPr lang="en-US" sz="2400" b="1" dirty="0" smtClean="0"/>
              <a:t>of Turtle RT</a:t>
            </a:r>
            <a:endParaRPr lang="en-US" sz="2400" b="1" dirty="0"/>
          </a:p>
        </p:txBody>
      </p:sp>
      <p:sp>
        <p:nvSpPr>
          <p:cNvPr id="70" name="TextBox 69"/>
          <p:cNvSpPr txBox="1"/>
          <p:nvPr/>
        </p:nvSpPr>
        <p:spPr>
          <a:xfrm>
            <a:off x="27127200" y="35661601"/>
            <a:ext cx="16764000" cy="954107"/>
          </a:xfrm>
          <a:prstGeom prst="rect">
            <a:avLst/>
          </a:prstGeom>
          <a:noFill/>
        </p:spPr>
        <p:txBody>
          <a:bodyPr wrap="square" rtlCol="0">
            <a:spAutoFit/>
          </a:bodyPr>
          <a:lstStyle/>
          <a:p>
            <a:r>
              <a:rPr lang="en-US" sz="2800" b="1" dirty="0" smtClean="0"/>
              <a:t>Figure 10. </a:t>
            </a:r>
            <a:r>
              <a:rPr lang="en-US" sz="2800" b="1" dirty="0" smtClean="0"/>
              <a:t>Positions of green sea turtle </a:t>
            </a:r>
            <a:r>
              <a:rPr lang="en-US" sz="2800" b="1" dirty="0" smtClean="0"/>
              <a:t>“RT</a:t>
            </a:r>
            <a:r>
              <a:rPr lang="en-US" sz="2800" b="1" dirty="0" smtClean="0"/>
              <a:t>”-showing repeated use of the </a:t>
            </a:r>
            <a:r>
              <a:rPr lang="en-US" sz="2800" b="1" dirty="0" err="1" smtClean="0"/>
              <a:t>Anahulu</a:t>
            </a:r>
            <a:r>
              <a:rPr lang="en-US" sz="2800" b="1" dirty="0" smtClean="0"/>
              <a:t> River and </a:t>
            </a:r>
            <a:r>
              <a:rPr lang="en-US" sz="2800" b="1" dirty="0" smtClean="0"/>
              <a:t>North Shore coastal habitat.</a:t>
            </a:r>
            <a:endParaRPr lang="en-US" sz="2800" b="1" dirty="0"/>
          </a:p>
        </p:txBody>
      </p:sp>
      <p:sp>
        <p:nvSpPr>
          <p:cNvPr id="76" name="Rectangle 75"/>
          <p:cNvSpPr/>
          <p:nvPr/>
        </p:nvSpPr>
        <p:spPr>
          <a:xfrm>
            <a:off x="27051000" y="36499800"/>
            <a:ext cx="16306800" cy="62478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2455863">
              <a:spcBef>
                <a:spcPct val="50000"/>
              </a:spcBef>
            </a:pPr>
            <a:r>
              <a:rPr lang="en-US" sz="3200" b="1" dirty="0" smtClean="0"/>
              <a:t>RESULTS TO INFORM FUTURE STUDIES </a:t>
            </a:r>
            <a:r>
              <a:rPr lang="en-US" sz="3200" dirty="0" smtClean="0"/>
              <a:t>For morning sessions it appears that approximately 250 minutes are needed to get a completed sample (see </a:t>
            </a:r>
            <a:r>
              <a:rPr lang="en-US" sz="3200" dirty="0" smtClean="0"/>
              <a:t>Figure 8 </a:t>
            </a:r>
            <a:r>
              <a:rPr lang="en-US" sz="3200" dirty="0" smtClean="0"/>
              <a:t>of sampling results for the morning of Sept. 13 2008) and for the evening it appears </a:t>
            </a:r>
            <a:r>
              <a:rPr lang="en-US" sz="3200" dirty="0" smtClean="0"/>
              <a:t> at least that period of  time should be used.  </a:t>
            </a:r>
            <a:r>
              <a:rPr lang="en-US" sz="3200" dirty="0" smtClean="0"/>
              <a:t>For the morning sessions – it is recommended that sampling begins before first light and goes to 90 minutes after sunrise—though turtles have been seen going out over 3 hours after sunrise.  Evening sessions should begin 2 hours before unset and go approximately one hour after.  </a:t>
            </a:r>
            <a:r>
              <a:rPr lang="en-US" sz="3200" dirty="0" smtClean="0"/>
              <a:t>Our</a:t>
            </a:r>
            <a:r>
              <a:rPr lang="en-US" sz="3200" dirty="0" smtClean="0"/>
              <a:t> </a:t>
            </a:r>
            <a:r>
              <a:rPr lang="en-US" sz="3200" dirty="0" smtClean="0"/>
              <a:t>data suggest that the numbers provided here </a:t>
            </a:r>
            <a:r>
              <a:rPr lang="en-US" sz="3200" u="sng" dirty="0" smtClean="0"/>
              <a:t>are an underestimate</a:t>
            </a:r>
            <a:r>
              <a:rPr lang="en-US" sz="3200" dirty="0" smtClean="0"/>
              <a:t> of the numbers of turtles using </a:t>
            </a:r>
            <a:r>
              <a:rPr lang="en-US" sz="3200" dirty="0" err="1" smtClean="0"/>
              <a:t>Anahulu</a:t>
            </a:r>
            <a:r>
              <a:rPr lang="en-US" sz="3200" dirty="0" smtClean="0"/>
              <a:t> Stream as resting habitat. </a:t>
            </a:r>
          </a:p>
          <a:p>
            <a:pPr defTabSz="2455863">
              <a:spcBef>
                <a:spcPct val="50000"/>
              </a:spcBef>
            </a:pPr>
            <a:r>
              <a:rPr lang="en-US" sz="3200" b="1" dirty="0" smtClean="0"/>
              <a:t>CONCLUSIONS</a:t>
            </a:r>
            <a:r>
              <a:rPr lang="en-US" sz="3200" dirty="0" smtClean="0"/>
              <a:t> The </a:t>
            </a:r>
            <a:r>
              <a:rPr lang="en-US" sz="3200" dirty="0" err="1" smtClean="0"/>
              <a:t>Anahulu</a:t>
            </a:r>
            <a:r>
              <a:rPr lang="en-US" sz="3200" dirty="0" smtClean="0"/>
              <a:t> River may provide some of the most significant green sea turtle habitat in the main Hawaiian Islands, although considerable future research will be needed to confirm this hypothesis.  No matter what the outcome of future studies the mouth of the </a:t>
            </a:r>
            <a:r>
              <a:rPr lang="en-US" sz="3200" dirty="0" err="1" smtClean="0"/>
              <a:t>Anaulu</a:t>
            </a:r>
            <a:r>
              <a:rPr lang="en-US" sz="3200" dirty="0" smtClean="0"/>
              <a:t> River provides one of the best places on Oahu to view green sea turtles in their natural habitat.  </a:t>
            </a:r>
            <a:endParaRPr lang="en-US" sz="3200" dirty="0"/>
          </a:p>
        </p:txBody>
      </p:sp>
      <p:cxnSp>
        <p:nvCxnSpPr>
          <p:cNvPr id="78" name="Straight Connector 77"/>
          <p:cNvCxnSpPr>
            <a:endCxn id="86" idx="2"/>
          </p:cNvCxnSpPr>
          <p:nvPr/>
        </p:nvCxnSpPr>
        <p:spPr>
          <a:xfrm rot="5400000" flipH="1" flipV="1">
            <a:off x="18954066" y="7143066"/>
            <a:ext cx="3392269" cy="152400"/>
          </a:xfrm>
          <a:prstGeom prst="line">
            <a:avLst/>
          </a:prstGeom>
        </p:spPr>
        <p:style>
          <a:lnRef idx="3">
            <a:schemeClr val="dk1"/>
          </a:lnRef>
          <a:fillRef idx="0">
            <a:schemeClr val="dk1"/>
          </a:fillRef>
          <a:effectRef idx="2">
            <a:schemeClr val="dk1"/>
          </a:effectRef>
          <a:fontRef idx="minor">
            <a:schemeClr val="tx1"/>
          </a:fontRef>
        </p:style>
      </p:cxnSp>
      <p:sp>
        <p:nvSpPr>
          <p:cNvPr id="86" name="TextBox 85"/>
          <p:cNvSpPr txBox="1"/>
          <p:nvPr/>
        </p:nvSpPr>
        <p:spPr>
          <a:xfrm>
            <a:off x="18897600" y="4876800"/>
            <a:ext cx="3657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smtClean="0">
                <a:solidFill>
                  <a:schemeClr val="tx1"/>
                </a:solidFill>
              </a:rPr>
              <a:t>Observation area</a:t>
            </a:r>
            <a:endParaRPr lang="en-US" sz="3600" dirty="0">
              <a:solidFill>
                <a:schemeClr val="tx1"/>
              </a:solidFill>
            </a:endParaRPr>
          </a:p>
        </p:txBody>
      </p:sp>
      <p:sp>
        <p:nvSpPr>
          <p:cNvPr id="50" name="TextBox 49"/>
          <p:cNvSpPr txBox="1"/>
          <p:nvPr/>
        </p:nvSpPr>
        <p:spPr>
          <a:xfrm>
            <a:off x="11582400" y="3581400"/>
            <a:ext cx="18973800" cy="2046714"/>
          </a:xfrm>
          <a:prstGeom prst="rect">
            <a:avLst/>
          </a:prstGeom>
          <a:noFill/>
        </p:spPr>
        <p:txBody>
          <a:bodyPr wrap="square" rtlCol="0">
            <a:spAutoFit/>
          </a:bodyPr>
          <a:lstStyle/>
          <a:p>
            <a:pPr algn="ctr"/>
            <a:r>
              <a:rPr lang="en-US" sz="2800" baseline="30000" dirty="0" smtClean="0"/>
              <a:t>1</a:t>
            </a:r>
            <a:r>
              <a:rPr lang="en-US" sz="2800" dirty="0" smtClean="0"/>
              <a:t> </a:t>
            </a:r>
            <a:r>
              <a:rPr lang="en-US" sz="2800" b="1" dirty="0" err="1" smtClean="0"/>
              <a:t>Iolani</a:t>
            </a:r>
            <a:r>
              <a:rPr lang="en-US" sz="2800" b="1" dirty="0" smtClean="0"/>
              <a:t> High School, Honolulu </a:t>
            </a:r>
            <a:r>
              <a:rPr lang="en-US" sz="2800" b="1" dirty="0" smtClean="0"/>
              <a:t>Hawaii </a:t>
            </a:r>
            <a:r>
              <a:rPr lang="en-US" sz="2800" b="1" baseline="30000" dirty="0" smtClean="0"/>
              <a:t>2</a:t>
            </a:r>
            <a:r>
              <a:rPr lang="en-US" sz="2800" b="1" dirty="0" smtClean="0"/>
              <a:t> </a:t>
            </a:r>
            <a:r>
              <a:rPr lang="en-US" sz="2800" b="1" dirty="0" smtClean="0"/>
              <a:t>NMFS Pacific Islands Fisheries Science </a:t>
            </a:r>
            <a:r>
              <a:rPr lang="en-US" sz="2800" b="1" dirty="0" smtClean="0"/>
              <a:t>Center</a:t>
            </a:r>
            <a:r>
              <a:rPr lang="en-US" sz="2800" b="1" dirty="0" smtClean="0"/>
              <a:t>, </a:t>
            </a:r>
            <a:r>
              <a:rPr lang="en-US" sz="2800" b="1" dirty="0" smtClean="0"/>
              <a:t>2570 </a:t>
            </a:r>
            <a:r>
              <a:rPr lang="en-US" sz="2800" b="1" dirty="0" smtClean="0"/>
              <a:t>Dole St, Honolulu, Hawaii</a:t>
            </a:r>
          </a:p>
          <a:p>
            <a:endParaRPr lang="en-US" dirty="0"/>
          </a:p>
        </p:txBody>
      </p:sp>
      <p:pic>
        <p:nvPicPr>
          <p:cNvPr id="1028" name="Picture 4" descr="https://www.stanford.edu/group/ic/cgi-bin/drupal2/files/noaa-logo-klein_0.jpg"/>
          <p:cNvPicPr>
            <a:picLocks noChangeAspect="1" noChangeArrowheads="1"/>
          </p:cNvPicPr>
          <p:nvPr/>
        </p:nvPicPr>
        <p:blipFill>
          <a:blip r:embed="rId12" cstate="print"/>
          <a:srcRect/>
          <a:stretch>
            <a:fillRect/>
          </a:stretch>
        </p:blipFill>
        <p:spPr bwMode="auto">
          <a:xfrm>
            <a:off x="0" y="0"/>
            <a:ext cx="3276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http://3547.voxcdn.com/photos/2/73/129714_l.jpg"/>
          <p:cNvPicPr>
            <a:picLocks noChangeAspect="1" noChangeArrowheads="1"/>
          </p:cNvPicPr>
          <p:nvPr/>
        </p:nvPicPr>
        <p:blipFill>
          <a:blip r:embed="rId13" cstate="print"/>
          <a:srcRect/>
          <a:stretch>
            <a:fillRect/>
          </a:stretch>
        </p:blipFill>
        <p:spPr bwMode="auto">
          <a:xfrm>
            <a:off x="40445017" y="0"/>
            <a:ext cx="3446183"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4" name="Rectangle 53"/>
          <p:cNvSpPr/>
          <p:nvPr/>
        </p:nvSpPr>
        <p:spPr>
          <a:xfrm>
            <a:off x="29641800" y="4419600"/>
            <a:ext cx="12954000" cy="4832092"/>
          </a:xfrm>
          <a:prstGeom prst="rect">
            <a:avLst/>
          </a:prstGeom>
        </p:spPr>
        <p:txBody>
          <a:bodyPr wrap="square">
            <a:spAutoFit/>
          </a:bodyPr>
          <a:lstStyle/>
          <a:p>
            <a:r>
              <a:rPr lang="en-US" sz="2800" dirty="0" smtClean="0">
                <a:latin typeface="Comic Sans MS" pitchFamily="66" charset="0"/>
              </a:rPr>
              <a:t>The satellite tracking system used was Argos--,a French satellite system.  A signal was sent from the tag, a </a:t>
            </a:r>
            <a:r>
              <a:rPr lang="en-US" sz="2800" dirty="0" err="1" smtClean="0">
                <a:latin typeface="Comic Sans MS" pitchFamily="66" charset="0"/>
              </a:rPr>
              <a:t>Telonics</a:t>
            </a:r>
            <a:r>
              <a:rPr lang="en-US" sz="2800" dirty="0" smtClean="0">
                <a:latin typeface="Comic Sans MS" pitchFamily="66" charset="0"/>
              </a:rPr>
              <a:t> model TAM-2619, to a satellite circling the earth (see; http://www.telonics.com/products/argosMarine/). Satellite tags were deployed on two green sea turtles. Tags were attached to turtles using resin and fiberglass. Tags were registered into a tracking system and position coordinates were obtained when turtles surfaced.  Signals were sent to ARGOS satellites by the tags--and then onto a computer at a base station on Earth – in this case to a tracking station in Oregon that developed the graphics used here.  The person mapped the coordinates electronically.  The plots of the tracks show where the turtle went.  </a:t>
            </a:r>
            <a:endParaRPr lang="en-US" sz="2800" dirty="0" smtClean="0">
              <a:latin typeface="Comic Sans MS" pitchFamily="66" charset="0"/>
            </a:endParaRPr>
          </a:p>
        </p:txBody>
      </p:sp>
      <p:sp>
        <p:nvSpPr>
          <p:cNvPr id="55" name="TextBox 54"/>
          <p:cNvSpPr txBox="1"/>
          <p:nvPr/>
        </p:nvSpPr>
        <p:spPr>
          <a:xfrm>
            <a:off x="15316200" y="40005000"/>
            <a:ext cx="11277600" cy="954107"/>
          </a:xfrm>
          <a:prstGeom prst="rect">
            <a:avLst/>
          </a:prstGeom>
          <a:noFill/>
        </p:spPr>
        <p:txBody>
          <a:bodyPr wrap="square" rtlCol="0">
            <a:spAutoFit/>
          </a:bodyPr>
          <a:lstStyle/>
          <a:p>
            <a:pPr algn="ctr"/>
            <a:r>
              <a:rPr lang="en-US" sz="2800" b="1" dirty="0" smtClean="0"/>
              <a:t>Figure 8. Sampling of turtle numbers in 5 minute bins on the morning of September 13, 2008.</a:t>
            </a:r>
            <a:endParaRPr 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1327</Words>
  <Application>Microsoft Office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Liam</dc:creator>
  <cp:lastModifiedBy>raymond</cp:lastModifiedBy>
  <cp:revision>106</cp:revision>
  <dcterms:created xsi:type="dcterms:W3CDTF">2011-03-20T05:55:03Z</dcterms:created>
  <dcterms:modified xsi:type="dcterms:W3CDTF">2011-04-02T23:09:52Z</dcterms:modified>
</cp:coreProperties>
</file>